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72" r:id="rId15"/>
    <p:sldId id="267" r:id="rId16"/>
    <p:sldId id="270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483f542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483f542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3f868ab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3f868ab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58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2483f54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2483f54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141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483f54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483f54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3f868ab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3f868ab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91a7610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91a7610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1a6c26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e1a6c26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e1a6c2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e1a6c2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1a7610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91a76101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3f868ab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3f868ab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3f868abd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3f868abd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3f868abd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3f868abd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Andeza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91a76101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91a76101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r="52685" b="52678"/>
          <a:stretch/>
        </p:blipFill>
        <p:spPr>
          <a:xfrm>
            <a:off x="-429400" y="-30725"/>
            <a:ext cx="32260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13" y="-30737"/>
            <a:ext cx="6818176" cy="520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51300" y="749225"/>
            <a:ext cx="4475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SzPts val="990"/>
              <a:buNone/>
            </a:pPr>
            <a:r>
              <a:rPr lang="en" sz="3345"/>
              <a:t>TORONTO HOUSING MARKET</a:t>
            </a:r>
            <a:endParaRPr sz="528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04275" y="435975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Chu, Andreza and Sameen 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1300" y="1431775"/>
            <a:ext cx="46572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45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AFFORDABILITY REMAINS AT A CRISIS LEVEL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185675" y="-36025"/>
            <a:ext cx="3048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165425" y="322925"/>
            <a:ext cx="94845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lt1"/>
                </a:solidFill>
              </a:rPr>
              <a:t>Average Price of the top 5 most expensive area vs bottom 5 cheapest area</a:t>
            </a:r>
            <a:endParaRPr sz="2950">
              <a:solidFill>
                <a:schemeClr val="lt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289854"/>
            <a:ext cx="4440114" cy="31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19" y="1289850"/>
            <a:ext cx="4291055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AMENITIES</a:t>
            </a:r>
            <a:endParaRPr sz="268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chemeClr val="lt1"/>
                </a:solidFill>
              </a:rPr>
              <a:t>in Toronto Area</a:t>
            </a:r>
            <a:endParaRPr sz="2680">
              <a:solidFill>
                <a:schemeClr val="lt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" y="3324525"/>
            <a:ext cx="3028525" cy="14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950" y="169550"/>
            <a:ext cx="6079526" cy="4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-73025" y="817200"/>
            <a:ext cx="2340300" cy="10368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65775" y="817325"/>
            <a:ext cx="1816200" cy="10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AMENITIES</a:t>
            </a:r>
            <a:endParaRPr sz="268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dirty="0">
                <a:solidFill>
                  <a:schemeClr val="lt1"/>
                </a:solidFill>
              </a:rPr>
              <a:t>in GTA</a:t>
            </a:r>
            <a:endParaRPr sz="2680" dirty="0">
              <a:solidFill>
                <a:schemeClr val="lt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 rot="5400000">
            <a:off x="4497900" y="468300"/>
            <a:ext cx="148200" cy="92022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8927-06D5-E487-E6F1-AD8951AD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" y="2998509"/>
            <a:ext cx="2370021" cy="1566057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100417C-64A6-8B34-352A-58A8331E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5"/>
          <a:stretch/>
        </p:blipFill>
        <p:spPr>
          <a:xfrm>
            <a:off x="2512741" y="267629"/>
            <a:ext cx="6519764" cy="44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8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" y="1650025"/>
            <a:ext cx="3288422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r="8181"/>
          <a:stretch/>
        </p:blipFill>
        <p:spPr>
          <a:xfrm>
            <a:off x="3073850" y="1673425"/>
            <a:ext cx="3075858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5">
            <a:alphaModFix/>
          </a:blip>
          <a:srcRect r="8592"/>
          <a:stretch/>
        </p:blipFill>
        <p:spPr>
          <a:xfrm>
            <a:off x="6149700" y="1650025"/>
            <a:ext cx="2918099" cy="21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AMENITIES IN TORONTO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73025" y="329624"/>
            <a:ext cx="9216900" cy="107543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53095"/>
            <a:ext cx="8520600" cy="107426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Correlation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 Price &amp; # of Amenities in the neighborhood</a:t>
            </a:r>
            <a:endParaRPr sz="2700" dirty="0">
              <a:solidFill>
                <a:schemeClr val="lt1"/>
              </a:solidFill>
            </a:endParaRPr>
          </a:p>
        </p:txBody>
      </p:sp>
      <p:pic>
        <p:nvPicPr>
          <p:cNvPr id="2" name="Google Shape;181;p26">
            <a:extLst>
              <a:ext uri="{FF2B5EF4-FFF2-40B4-BE49-F238E27FC236}">
                <a16:creationId xmlns:a16="http://schemas.microsoft.com/office/drawing/2014/main" id="{5EABB71D-8A2A-1E18-A45B-F1E20BF45A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4" y="1544611"/>
            <a:ext cx="4477824" cy="2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2;p26">
            <a:extLst>
              <a:ext uri="{FF2B5EF4-FFF2-40B4-BE49-F238E27FC236}">
                <a16:creationId xmlns:a16="http://schemas.microsoft.com/office/drawing/2014/main" id="{936B62EE-DC7E-31FB-7175-59A482F0CB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93" y="1544611"/>
            <a:ext cx="4274635" cy="2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3;p26">
            <a:extLst>
              <a:ext uri="{FF2B5EF4-FFF2-40B4-BE49-F238E27FC236}">
                <a16:creationId xmlns:a16="http://schemas.microsoft.com/office/drawing/2014/main" id="{F3D3AF67-20E2-6BBE-E61D-014DABA38F95}"/>
              </a:ext>
            </a:extLst>
          </p:cNvPr>
          <p:cNvSpPr txBox="1"/>
          <p:nvPr/>
        </p:nvSpPr>
        <p:spPr>
          <a:xfrm>
            <a:off x="83649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 dirty="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0.69</a:t>
            </a:r>
            <a:endParaRPr sz="1900" b="1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Google Shape;184;p26">
            <a:extLst>
              <a:ext uri="{FF2B5EF4-FFF2-40B4-BE49-F238E27FC236}">
                <a16:creationId xmlns:a16="http://schemas.microsoft.com/office/drawing/2014/main" id="{4D5D1A0E-9B49-CFF0-8FBF-B503B037D21F}"/>
              </a:ext>
            </a:extLst>
          </p:cNvPr>
          <p:cNvSpPr txBox="1"/>
          <p:nvPr/>
        </p:nvSpPr>
        <p:spPr>
          <a:xfrm>
            <a:off x="5354766" y="4299311"/>
            <a:ext cx="3071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correlation between both factors is </a:t>
            </a:r>
            <a:r>
              <a:rPr lang="en" sz="1550" b="1">
                <a:solidFill>
                  <a:schemeClr val="dk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0.82</a:t>
            </a:r>
            <a:endParaRPr sz="1900" b="1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73025" y="329625"/>
            <a:ext cx="28677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226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Average price of a House in Ontario has been calculated to be ~$600,000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Areas including Downtown Toronto, Mississauga, Waterloo, Niagara Falls are the Top housing markets of Ontario.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Amenities are relatively equally distributed amongst Toronto region regardless of the housing values</a:t>
            </a:r>
          </a:p>
          <a:p>
            <a:pPr indent="-323850">
              <a:buSzPts val="1500"/>
              <a:buFont typeface="Open Sans"/>
              <a:buChar char="-"/>
            </a:pPr>
            <a:r>
              <a:rPr lang="en-US" sz="1500" dirty="0"/>
              <a:t>However, the cheapest areas in GTA do not have healthcare neither daycare within 10km radius.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Things to consider:</a:t>
            </a:r>
            <a:endParaRPr sz="1500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Understand Housing market based on different types of Houses’ i.e., Detach vs. Semi vs. Town-Houses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Correlating average household income to average House Prices</a:t>
            </a: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914225" y="315925"/>
            <a:ext cx="7918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family in Ontario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39725"/>
            <a:ext cx="8463900" cy="97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new family finding a new home and wanting to raise kids in Canada there are many factors that must be met. </a:t>
            </a:r>
            <a:r>
              <a:rPr lang="en" sz="1200" b="1"/>
              <a:t>Ontario</a:t>
            </a:r>
            <a:r>
              <a:rPr lang="en" sz="1200"/>
              <a:t> came up as an ideal location due to its bustling environment and opportunities for growth. But which city is the best suited for a young family in Ontario?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Every family most likely will say that the amenities around the area such as </a:t>
            </a:r>
            <a:r>
              <a:rPr lang="en" sz="1200" b="1"/>
              <a:t>schools</a:t>
            </a:r>
            <a:r>
              <a:rPr lang="en" sz="1200"/>
              <a:t>, </a:t>
            </a:r>
            <a:r>
              <a:rPr lang="en" sz="1200" b="1"/>
              <a:t>healthcare</a:t>
            </a:r>
            <a:r>
              <a:rPr lang="en" sz="1200"/>
              <a:t> locations, and </a:t>
            </a:r>
            <a:r>
              <a:rPr lang="en" sz="1200" b="1"/>
              <a:t>daycares</a:t>
            </a:r>
            <a:r>
              <a:rPr lang="en" sz="1200"/>
              <a:t> are key considerations in any case. 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necessary to dive deeper into the housing market in Ontario to ensure that we provide our kids with the support and care they need to become successful individuals.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" name="Google Shape;74;p14"/>
          <p:cNvSpPr/>
          <p:nvPr/>
        </p:nvSpPr>
        <p:spPr>
          <a:xfrm>
            <a:off x="195325" y="-36025"/>
            <a:ext cx="304800" cy="51435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rgbClr val="DD55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25" y="3327000"/>
            <a:ext cx="229960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consider while starting a family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05825" y="1354925"/>
            <a:ext cx="49293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are the TOP Housing Markets in Ontario?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these prices fluctuate between different cities in Ontario and GTA?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Expensive vs Cheapest areas to buy a House within GTA.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-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do Amenities contribute to the inflated House prices in and around GTA?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7" y="1354925"/>
            <a:ext cx="3340038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63500" y="1301725"/>
            <a:ext cx="8520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Dataset - Kaggle (https://www.kaggle.com/datasets/mnabaee/ontarioproperties)</a:t>
            </a:r>
            <a:endParaRPr sz="15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" y="2263100"/>
            <a:ext cx="4445632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41" y="2276388"/>
            <a:ext cx="4069109" cy="222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>
            <a:stCxn id="90" idx="3"/>
            <a:endCxn id="91" idx="1"/>
          </p:cNvCxnSpPr>
          <p:nvPr/>
        </p:nvCxnSpPr>
        <p:spPr>
          <a:xfrm>
            <a:off x="4476132" y="3388800"/>
            <a:ext cx="5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704313" y="18762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Initial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574600" y="18762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Taking a look at Ontario’s Top Housing Markets 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704825" y="1463125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# of Houses listed for sale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Downtown Toronto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Mississauga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almost double the listings compared to other cities across Ontario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147225"/>
            <a:ext cx="4192075" cy="37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782875" y="477052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Area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-5400000">
            <a:off x="-469850" y="2822475"/>
            <a:ext cx="17214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# of House Listings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" y="1196325"/>
            <a:ext cx="4233526" cy="3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704925" y="1278700"/>
            <a:ext cx="41274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The chart represents the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TOP 20 Rank by area with highest AVERAGE PRICE in ONTARIO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with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Bridal Path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lang="en" b="1">
                <a:latin typeface="Economica"/>
                <a:ea typeface="Economica"/>
                <a:cs typeface="Economica"/>
                <a:sym typeface="Economica"/>
              </a:rPr>
              <a:t>Appleby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having most expensive houses on the market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11" name="Google Shape;111;p18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Areas with Highest Average Price</a:t>
            </a:r>
            <a:endParaRPr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73025" y="329625"/>
            <a:ext cx="9216900" cy="7557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OUTLIERS AND WHAT THEY TELL US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00" y="1556600"/>
            <a:ext cx="143855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72" y="1368250"/>
            <a:ext cx="3885126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402088" y="1207200"/>
            <a:ext cx="21018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TOP 20 AREAS</a:t>
            </a:r>
            <a:endParaRPr sz="328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950"/>
            <a:ext cx="4601175" cy="33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61" y="1645950"/>
            <a:ext cx="4407014" cy="3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5550413" y="1207200"/>
            <a:ext cx="25521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BOTTOM 20 AREAS</a:t>
            </a:r>
            <a:endParaRPr sz="2950"/>
          </a:p>
        </p:txBody>
      </p:sp>
      <p:sp>
        <p:nvSpPr>
          <p:cNvPr id="129" name="Google Shape;129;p20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</a:rPr>
              <a:t>MAPPING TORONTO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4626591" y="1631750"/>
            <a:ext cx="4356357" cy="3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1631750"/>
            <a:ext cx="4116669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75175" y="1158425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Houses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49750" y="115842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20 Residential Areas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-73025" y="322917"/>
            <a:ext cx="9216900" cy="621600"/>
          </a:xfrm>
          <a:prstGeom prst="rect">
            <a:avLst/>
          </a:prstGeom>
          <a:solidFill>
            <a:srgbClr val="D46C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165425" y="291825"/>
            <a:ext cx="85206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MAPPING GTA REGION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Office PowerPoint</Application>
  <PresentationFormat>On-screen Show (16:9)</PresentationFormat>
  <Paragraphs>64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Economica</vt:lpstr>
      <vt:lpstr>Open Sans</vt:lpstr>
      <vt:lpstr>Arial</vt:lpstr>
      <vt:lpstr>Luxe</vt:lpstr>
      <vt:lpstr>TORONTO HOUSING MARKET</vt:lpstr>
      <vt:lpstr>Starting a family in Ontario </vt:lpstr>
      <vt:lpstr>Some things to consider while starting a family</vt:lpstr>
      <vt:lpstr>Data Source</vt:lpstr>
      <vt:lpstr>Taking a look at Ontario’s Top Housing Markets </vt:lpstr>
      <vt:lpstr>Areas with Highest Average Price</vt:lpstr>
      <vt:lpstr>OUTLIERS AND WHAT THEY TELL US</vt:lpstr>
      <vt:lpstr>TOP 20 AREAS</vt:lpstr>
      <vt:lpstr>MAPPING GTA REGION</vt:lpstr>
      <vt:lpstr>Average Price of the top 5 most expensive area vs bottom 5 cheapest area</vt:lpstr>
      <vt:lpstr>AMENITIES in Toronto Area</vt:lpstr>
      <vt:lpstr>AMENITIES IN TORONTO</vt:lpstr>
      <vt:lpstr>AMENITIES in GTA</vt:lpstr>
      <vt:lpstr>AMENITIES IN TORONTO</vt:lpstr>
      <vt:lpstr>Correlation   Price &amp; # of Amenities in the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HOUSING MARKET</dc:title>
  <cp:lastModifiedBy>Andreza dos Santos</cp:lastModifiedBy>
  <cp:revision>1</cp:revision>
  <dcterms:modified xsi:type="dcterms:W3CDTF">2022-12-12T21:13:57Z</dcterms:modified>
</cp:coreProperties>
</file>